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9" r:id="rId5"/>
    <p:sldId id="297" r:id="rId6"/>
    <p:sldId id="298" r:id="rId7"/>
    <p:sldId id="296" r:id="rId8"/>
    <p:sldId id="299" r:id="rId9"/>
    <p:sldId id="301" r:id="rId10"/>
    <p:sldId id="300" r:id="rId11"/>
    <p:sldId id="289" r:id="rId12"/>
    <p:sldId id="292" r:id="rId13"/>
    <p:sldId id="293" r:id="rId14"/>
    <p:sldId id="291" r:id="rId15"/>
    <p:sldId id="288" r:id="rId16"/>
    <p:sldId id="262" r:id="rId17"/>
    <p:sldId id="28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428" autoAdjust="0"/>
  </p:normalViewPr>
  <p:slideViewPr>
    <p:cSldViewPr>
      <p:cViewPr varScale="1">
        <p:scale>
          <a:sx n="54" d="100"/>
          <a:sy n="54" d="100"/>
        </p:scale>
        <p:origin x="9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3/10/2017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03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754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29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99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876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4085427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 smtClean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  <a:endParaRPr lang="en-US" sz="2000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2286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title minimum of 30 points and maximum</a:t>
            </a:r>
            <a:br>
              <a:rPr lang="en-US" dirty="0" smtClean="0"/>
            </a:br>
            <a:r>
              <a:rPr lang="en-US" dirty="0" smtClean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Separator Page </a:t>
            </a:r>
            <a:br>
              <a:rPr lang="en-US" dirty="0" smtClean="0"/>
            </a:br>
            <a:r>
              <a:rPr lang="en-US" dirty="0" smtClean="0"/>
              <a:t>Minimum 0f 30 point </a:t>
            </a:r>
            <a:br>
              <a:rPr lang="en-US" dirty="0" smtClean="0"/>
            </a:br>
            <a:r>
              <a:rPr lang="en-US" dirty="0" smtClean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0" y="381000"/>
            <a:ext cx="7239000" cy="6248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on the Icon to add a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</a:t>
            </a:r>
            <a:r>
              <a:rPr lang="en-US" sz="1200" b="1" dirty="0" smtClean="0"/>
              <a:t>CGIAR Research Program on Livestock </a:t>
            </a:r>
            <a:r>
              <a:rPr lang="en-US" sz="1200" dirty="0" smtClean="0"/>
              <a:t>aims to increase the productivity and profitability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0" name="TextBox 6"/>
          <p:cNvSpPr txBox="1">
            <a:spLocks noChangeArrowheads="1"/>
          </p:cNvSpPr>
          <p:nvPr userDrawn="1"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1" name="Picture 10" descr="cc-by 88x31.png"/>
          <p:cNvPicPr/>
          <p:nvPr userDrawn="1"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 userDrawn="1"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80" r:id="rId4"/>
    <p:sldLayoutId id="2147483652" r:id="rId5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Livestock CRP </a:t>
            </a:r>
          </a:p>
          <a:p>
            <a:r>
              <a:rPr lang="en-US" sz="2800" dirty="0" smtClean="0"/>
              <a:t>Program Management Committee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Virtual meeting</a:t>
            </a:r>
          </a:p>
          <a:p>
            <a:r>
              <a:rPr lang="en-US" dirty="0" smtClean="0"/>
              <a:t>10 March 2017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Leadership team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0" y="1219200"/>
            <a:ext cx="7467600" cy="502920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CRP structure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Program Management Committee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Leadership Team</a:t>
            </a:r>
          </a:p>
          <a:p>
            <a:pPr lvl="2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Flagship leaders</a:t>
            </a:r>
          </a:p>
          <a:p>
            <a:pPr lvl="2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Cross-cutting Coordinators</a:t>
            </a:r>
          </a:p>
          <a:p>
            <a:pPr lvl="2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Country Coordinators</a:t>
            </a:r>
          </a:p>
          <a:p>
            <a:pPr lvl="2">
              <a:defRPr/>
            </a:pPr>
            <a:endParaRPr lang="en-US" sz="220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Full leadership team meetings every 2 months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1 Face-to-face meeting: May</a:t>
            </a:r>
          </a:p>
          <a:p>
            <a:pPr lvl="0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22389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0" y="1219200"/>
            <a:ext cx="7467600" cy="50292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Program Management Committee to confirm priority country strategy – refining the ‘Principles’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Country planning for 2017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Team / planning meetings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Propose focus and prepare case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Clarify CRP deliverables from POWB and ability to deliver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Identify flagship focal points</a:t>
            </a:r>
          </a:p>
          <a:p>
            <a:pPr lvl="0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71053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99712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Agenda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85000" lnSpcReduction="20000"/>
          </a:bodyPr>
          <a:lstStyle/>
          <a:p>
            <a:pPr marL="742950" indent="-457200"/>
            <a:r>
              <a:rPr lang="en-US" dirty="0" smtClean="0"/>
              <a:t>PMC </a:t>
            </a:r>
            <a:r>
              <a:rPr lang="en-US" dirty="0" err="1" smtClean="0"/>
              <a:t>ToR</a:t>
            </a:r>
            <a:endParaRPr lang="en-US" dirty="0"/>
          </a:p>
          <a:p>
            <a:pPr marL="742950" indent="-457200"/>
            <a:r>
              <a:rPr lang="en-US" dirty="0" smtClean="0"/>
              <a:t>SIF allocation</a:t>
            </a:r>
          </a:p>
          <a:p>
            <a:pPr marL="742950" indent="-457200"/>
            <a:r>
              <a:rPr lang="en-US" dirty="0" smtClean="0"/>
              <a:t>Next up</a:t>
            </a:r>
          </a:p>
          <a:p>
            <a:pPr marL="742950" indent="-457200"/>
            <a:r>
              <a:rPr lang="en-US" dirty="0" smtClean="0"/>
              <a:t>Calendar</a:t>
            </a:r>
          </a:p>
          <a:p>
            <a:pPr marL="742950" indent="-457200"/>
            <a:r>
              <a:rPr lang="en-US" dirty="0" smtClean="0"/>
              <a:t>AOB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52654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PMC Terms of Reference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marL="742950" indent="-457200"/>
            <a:r>
              <a:rPr lang="en-US" dirty="0" smtClean="0"/>
              <a:t>Is PMC willing to commit to these:</a:t>
            </a:r>
          </a:p>
          <a:p>
            <a:pPr marL="1143000" lvl="1" indent="-457200"/>
            <a:r>
              <a:rPr lang="en-US" dirty="0"/>
              <a:t>R</a:t>
            </a:r>
            <a:r>
              <a:rPr lang="en-US" dirty="0" smtClean="0"/>
              <a:t>eviewing </a:t>
            </a:r>
            <a:r>
              <a:rPr lang="en-US" dirty="0"/>
              <a:t>and approving for submission the Plan of Work and Budget and Annual Performance Monitoring </a:t>
            </a:r>
            <a:r>
              <a:rPr lang="en-US" dirty="0" smtClean="0"/>
              <a:t>Report</a:t>
            </a:r>
          </a:p>
          <a:p>
            <a:pPr marL="1143000" lvl="1" indent="-457200"/>
            <a:r>
              <a:rPr lang="en-US" dirty="0" smtClean="0"/>
              <a:t>Overseeing </a:t>
            </a:r>
            <a:r>
              <a:rPr lang="en-US" dirty="0"/>
              <a:t>program implementation and the CRP M&amp;E system to support these.  These may include monitoring and evaluating outputs, outcomes and impact, as well as program organizational effectiveness and cost </a:t>
            </a:r>
            <a:r>
              <a:rPr lang="en-US" dirty="0" smtClean="0"/>
              <a:t>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80779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0" y="114300"/>
            <a:ext cx="7543800" cy="1143000"/>
          </a:xfrm>
        </p:spPr>
        <p:txBody>
          <a:bodyPr/>
          <a:lstStyle/>
          <a:p>
            <a:r>
              <a:rPr lang="en-US" dirty="0" smtClean="0"/>
              <a:t>Proposed Strategic Investment Fund allocation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671149"/>
              </p:ext>
            </p:extLst>
          </p:nvPr>
        </p:nvGraphicFramePr>
        <p:xfrm>
          <a:off x="1295400" y="1524000"/>
          <a:ext cx="7239000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6203"/>
                <a:gridCol w="15627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Budget</a:t>
                      </a:r>
                      <a:r>
                        <a:rPr lang="en-US" baseline="0" dirty="0" smtClean="0"/>
                        <a:t> ($1,000s)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GB" sz="2000" b="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Impact assessment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$400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M&amp;E roll-out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$500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Gender </a:t>
                      </a:r>
                      <a:r>
                        <a:rPr lang="en-GB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strategy and </a:t>
                      </a: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mainstreaming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$500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Youth </a:t>
                      </a:r>
                      <a:r>
                        <a:rPr lang="en-GB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strategy </a:t>
                      </a: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CGIAR </a:t>
                      </a:r>
                      <a:r>
                        <a:rPr lang="en-GB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country </a:t>
                      </a: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 Capacity </a:t>
                      </a:r>
                      <a:r>
                        <a:rPr lang="en-GB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 strategy </a:t>
                      </a: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 Enabling </a:t>
                      </a:r>
                      <a:r>
                        <a:rPr lang="en-GB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 </a:t>
                      </a: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Access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 Prioritization </a:t>
                      </a:r>
                      <a:r>
                        <a:rPr lang="en-GB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tool </a:t>
                      </a: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 CRP </a:t>
                      </a:r>
                      <a:r>
                        <a:rPr lang="en-GB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financial management system </a:t>
                      </a: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 Competitive </a:t>
                      </a:r>
                      <a:r>
                        <a:rPr lang="en-GB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 targeted research </a:t>
                      </a:r>
                      <a:r>
                        <a:rPr lang="en-GB" sz="20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calls</a:t>
                      </a:r>
                      <a:endParaRPr lang="en-US" sz="20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7114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20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$2,533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353852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Next up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7500" lnSpcReduction="20000"/>
          </a:bodyPr>
          <a:lstStyle/>
          <a:p>
            <a:pPr marL="742950" indent="-457200"/>
            <a:r>
              <a:rPr lang="en-US" dirty="0" smtClean="0"/>
              <a:t>POWB for reference</a:t>
            </a:r>
          </a:p>
          <a:p>
            <a:pPr marL="1143000" lvl="1" indent="-457200"/>
            <a:r>
              <a:rPr lang="en-US" dirty="0" smtClean="0"/>
              <a:t>As basis for partner agreements</a:t>
            </a:r>
          </a:p>
          <a:p>
            <a:pPr marL="1143000" lvl="1" indent="-457200"/>
            <a:r>
              <a:rPr lang="en-US" dirty="0" smtClean="0"/>
              <a:t>Identifying teams and resources for leadership team</a:t>
            </a:r>
          </a:p>
          <a:p>
            <a:pPr marL="1143000" lvl="1" indent="-457200"/>
            <a:r>
              <a:rPr lang="en-US" dirty="0" smtClean="0"/>
              <a:t>Review not yet available</a:t>
            </a:r>
            <a:endParaRPr lang="en-US" dirty="0"/>
          </a:p>
          <a:p>
            <a:pPr marL="742950" indent="-457200"/>
            <a:r>
              <a:rPr lang="en-US" dirty="0" smtClean="0"/>
              <a:t>Constituting the Independent Steering Committee</a:t>
            </a:r>
          </a:p>
          <a:p>
            <a:pPr marL="742950" indent="-457200"/>
            <a:r>
              <a:rPr lang="en-US" dirty="0" smtClean="0"/>
              <a:t>Managing and supporting priority country teams</a:t>
            </a:r>
          </a:p>
          <a:p>
            <a:pPr marL="742950" indent="-457200"/>
            <a:r>
              <a:rPr lang="en-US" dirty="0" smtClean="0"/>
              <a:t>Strategic partnerships: clarifying roles and modalities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15649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CRP calendar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pPr marL="628650"/>
            <a:r>
              <a:rPr lang="en-GB" dirty="0" smtClean="0"/>
              <a:t>Leadership team grouping</a:t>
            </a:r>
          </a:p>
          <a:p>
            <a:pPr marL="628650"/>
            <a:r>
              <a:rPr lang="en-GB" dirty="0" smtClean="0"/>
              <a:t>May 2-5: Face-to-face and interactions between PMC, ISC, Leadership team</a:t>
            </a:r>
          </a:p>
          <a:p>
            <a:pPr marL="628650"/>
            <a:r>
              <a:rPr lang="en-GB" dirty="0" smtClean="0"/>
              <a:t>PMC face-to-face meetings in May, Sept and Dec</a:t>
            </a:r>
          </a:p>
          <a:p>
            <a:pPr marL="628650"/>
            <a:r>
              <a:rPr lang="en-GB" dirty="0" smtClean="0"/>
              <a:t>Brief PMC virtual meetings in between, and as needed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0705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AOB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742950" indent="-45720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328376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0" y="114300"/>
            <a:ext cx="7543800" cy="1143000"/>
          </a:xfrm>
        </p:spPr>
        <p:txBody>
          <a:bodyPr/>
          <a:lstStyle/>
          <a:p>
            <a:r>
              <a:rPr lang="en-US" dirty="0" smtClean="0"/>
              <a:t>Livestock CRP priority countries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730540"/>
              </p:ext>
            </p:extLst>
          </p:nvPr>
        </p:nvGraphicFramePr>
        <p:xfrm>
          <a:off x="1066800" y="685800"/>
          <a:ext cx="7620000" cy="613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678"/>
                <a:gridCol w="1497678"/>
                <a:gridCol w="46246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Coordinator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Ethiopia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Barbara R</a:t>
                      </a:r>
                    </a:p>
                    <a:p>
                      <a:r>
                        <a:rPr lang="en-US" dirty="0" err="1" smtClean="0"/>
                        <a:t>Boni</a:t>
                      </a:r>
                      <a:r>
                        <a:rPr lang="en-US" dirty="0" smtClean="0"/>
                        <a:t>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Mostly</a:t>
                      </a:r>
                      <a:r>
                        <a:rPr lang="en-US" baseline="0" dirty="0" smtClean="0"/>
                        <a:t> staffed, with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SR VC, but also pastoral ‘systems’ focus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Tanzania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Amos 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</a:t>
                      </a:r>
                      <a:r>
                        <a:rPr lang="en-US" baseline="0" dirty="0" smtClean="0"/>
                        <a:t> staffed, with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Dairy VC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Uganda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Ben Lukuyu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bilateral</a:t>
                      </a:r>
                      <a:r>
                        <a:rPr lang="en-US" baseline="0" dirty="0" smtClean="0"/>
                        <a:t> funding in pipeline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Pig VC, but also ‘systems’ focus?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Nicaragua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Rein </a:t>
                      </a:r>
                      <a:r>
                        <a:rPr lang="en-US" dirty="0" err="1" smtClean="0"/>
                        <a:t>vdH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with</a:t>
                      </a:r>
                      <a:r>
                        <a:rPr lang="en-US" baseline="0" dirty="0" smtClean="0"/>
                        <a:t>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Dual purpose cattle VC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Vietnam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Hung 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Lucy</a:t>
                      </a:r>
                      <a:r>
                        <a:rPr lang="en-US" baseline="0" dirty="0" smtClean="0"/>
                        <a:t> L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no</a:t>
                      </a:r>
                      <a:r>
                        <a:rPr lang="en-US" baseline="0" dirty="0" smtClean="0"/>
                        <a:t>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Pig VC and humid zone ‘systems’ focus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(Padma)</a:t>
                      </a:r>
                    </a:p>
                    <a:p>
                      <a:r>
                        <a:rPr lang="en-US" dirty="0" smtClean="0"/>
                        <a:t>Dr. Rahman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</a:t>
                      </a:r>
                      <a:r>
                        <a:rPr lang="en-US" baseline="0" dirty="0" smtClean="0"/>
                        <a:t>o team,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Switch dairy to SR VC, or ‘systems’ focus?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Burkina Faso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Augustine</a:t>
                      </a:r>
                      <a:r>
                        <a:rPr lang="en-US" baseline="0" dirty="0" smtClean="0"/>
                        <a:t>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No team, no bilateral</a:t>
                      </a:r>
                      <a:r>
                        <a:rPr lang="en-US" baseline="0" dirty="0" smtClean="0"/>
                        <a:t> funding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Tunisia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Udo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with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SR VC and rangelands ‘systems’ focus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Kenya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Staffed, wit</a:t>
                      </a:r>
                      <a:r>
                        <a:rPr lang="en-US" baseline="0" dirty="0" smtClean="0"/>
                        <a:t>h bilateral (development)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Dairy &amp; beef VCs, pastoral ‘systems’ focus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0382667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Country support team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0" y="1219200"/>
            <a:ext cx="7467600" cy="5029200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CRP Performance &amp; Partnership Manager (being recruited)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M&amp;E specialist (RA) (to be recruited)</a:t>
            </a:r>
          </a:p>
          <a:p>
            <a:pPr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Team facilitation and strategy development: Ewen </a:t>
            </a:r>
            <a:r>
              <a:rPr lang="en-US" sz="2600" dirty="0" err="1" smtClean="0">
                <a:solidFill>
                  <a:prstClr val="black"/>
                </a:solidFill>
              </a:rPr>
              <a:t>LeBorge</a:t>
            </a:r>
            <a:endParaRPr lang="en-US" sz="2600" dirty="0" smtClean="0">
              <a:solidFill>
                <a:prstClr val="black"/>
              </a:solidFill>
            </a:endParaRP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Research quality and Open Access: Jane Poole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Research quality specialist (to be recruited)</a:t>
            </a:r>
          </a:p>
          <a:p>
            <a:pPr>
              <a:defRPr/>
            </a:pPr>
            <a:r>
              <a:rPr lang="en-US" sz="2600" dirty="0" err="1" smtClean="0">
                <a:solidFill>
                  <a:prstClr val="black"/>
                </a:solidFill>
              </a:rPr>
              <a:t>CapDev</a:t>
            </a:r>
            <a:r>
              <a:rPr lang="en-US" sz="2600" dirty="0" smtClean="0">
                <a:solidFill>
                  <a:prstClr val="black"/>
                </a:solidFill>
              </a:rPr>
              <a:t>: Iddo Dror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Gender: Nicoline de Haan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Public health (A4NH): Kristina </a:t>
            </a:r>
            <a:r>
              <a:rPr lang="en-US" sz="2600" dirty="0" err="1" smtClean="0">
                <a:solidFill>
                  <a:prstClr val="black"/>
                </a:solidFill>
              </a:rPr>
              <a:t>Roessel</a:t>
            </a:r>
            <a:endParaRPr lang="en-US" sz="2600" dirty="0" smtClean="0">
              <a:solidFill>
                <a:prstClr val="black"/>
              </a:solidFill>
            </a:endParaRPr>
          </a:p>
          <a:p>
            <a:pPr lvl="0">
              <a:lnSpc>
                <a:spcPct val="100000"/>
              </a:lnSpc>
              <a:defRPr/>
            </a:pPr>
            <a:endParaRPr lang="en-US" sz="2600" dirty="0" smtClean="0">
              <a:solidFill>
                <a:prstClr val="black"/>
              </a:solidFill>
            </a:endParaRPr>
          </a:p>
          <a:p>
            <a:pPr lvl="0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241142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B85590-8B73-4576-93CE-79ECAF74AFCD}">
  <ds:schemaRefs>
    <ds:schemaRef ds:uri="9f5e9607-a28b-487e-b093-da60e75ee109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587</Words>
  <Application>Microsoft Office PowerPoint</Application>
  <PresentationFormat>On-screen Show (4:3)</PresentationFormat>
  <Paragraphs>188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2017-03-10T10:51:20Z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